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6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6" r:id="rId9"/>
    <p:sldId id="262" r:id="rId10"/>
    <p:sldId id="277" r:id="rId11"/>
    <p:sldId id="260" r:id="rId12"/>
    <p:sldId id="268" r:id="rId13"/>
    <p:sldId id="274" r:id="rId14"/>
    <p:sldId id="278" r:id="rId15"/>
    <p:sldId id="280" r:id="rId16"/>
    <p:sldId id="284" r:id="rId17"/>
    <p:sldId id="285" r:id="rId18"/>
    <p:sldId id="286" r:id="rId19"/>
    <p:sldId id="281" r:id="rId20"/>
    <p:sldId id="282" r:id="rId21"/>
    <p:sldId id="283" r:id="rId22"/>
    <p:sldId id="287" r:id="rId23"/>
    <p:sldId id="291" r:id="rId24"/>
    <p:sldId id="294" r:id="rId25"/>
    <p:sldId id="295" r:id="rId26"/>
    <p:sldId id="301" r:id="rId27"/>
    <p:sldId id="302" r:id="rId28"/>
    <p:sldId id="299" r:id="rId29"/>
    <p:sldId id="298" r:id="rId30"/>
    <p:sldId id="303" r:id="rId31"/>
    <p:sldId id="30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64"/>
  </p:normalViewPr>
  <p:slideViewPr>
    <p:cSldViewPr snapToGrid="0">
      <p:cViewPr varScale="1">
        <p:scale>
          <a:sx n="116" d="100"/>
          <a:sy n="116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December 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150"/>
              <a:t>Sample Footer Text</a:t>
            </a:r>
            <a:endParaRPr lang="en-US" spc="150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1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December 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150"/>
              <a:t>Sample Footer Text</a:t>
            </a:r>
            <a:endParaRPr lang="en-US" spc="150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686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December 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150"/>
              <a:t>Sample Footer Text</a:t>
            </a:r>
            <a:endParaRPr lang="en-US" spc="150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45553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December 8,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150"/>
              <a:t>Sample Footer Text</a:t>
            </a:r>
            <a:endParaRPr lang="en-US" spc="150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441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December 8,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150"/>
              <a:t>Sample Footer Text</a:t>
            </a:r>
            <a:endParaRPr lang="en-US" spc="150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7250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December 8,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150"/>
              <a:t>Sample Footer Text</a:t>
            </a:r>
            <a:endParaRPr lang="en-US" spc="150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52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612A-4CB0-4F57-9A87-F049CECB184D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02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7F40-C8F7-4897-A6B8-241042F913A9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8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December 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150"/>
              <a:t>Sample Footer Text</a:t>
            </a:r>
            <a:endParaRPr lang="en-US" spc="150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0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CA73-0A86-4195-A787-75037827079D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5374-B296-498E-A935-80631EA9020D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5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B728-214A-4ABC-8432-5B3A5A66A987}" type="datetime2">
              <a:rPr lang="en-US" smtClean="0"/>
              <a:t>Friday, December 8,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9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02D0-6806-43AF-9888-2359BF40C204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0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4D2D-B1AF-4197-82D6-FC1F8BD05681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00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CEB-9838-4245-91B8-EFBAFE2D8B44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2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F6BF-A585-41F8-88DF-7E5D069F892A}" type="datetime2">
              <a:rPr lang="en-US" smtClean="0"/>
              <a:t>Friday, December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4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Friday, December 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pc="150"/>
              <a:t>Sample Footer Text</a:t>
            </a:r>
            <a:endParaRPr lang="en-US" spc="1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rchive.ics.uci.edu/ml/datasets/Bank+Market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BC22-3165-7468-874C-C9663E30D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Banking Campaign predictive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FAB5B-8472-6D39-5BD0-335594910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						</a:t>
            </a:r>
          </a:p>
          <a:p>
            <a:r>
              <a:rPr lang="en-US" b="1" dirty="0">
                <a:solidFill>
                  <a:schemeClr val="tx1"/>
                </a:solidFill>
              </a:rPr>
              <a:t>								</a:t>
            </a:r>
            <a:r>
              <a:rPr lang="en-US" b="1" dirty="0" err="1">
                <a:solidFill>
                  <a:schemeClr val="tx1"/>
                </a:solidFill>
              </a:rPr>
              <a:t>Haveeshya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Kandhiraju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9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A041-26B7-B610-F53D-FDE1E75B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509" y="624110"/>
            <a:ext cx="5420298" cy="819100"/>
          </a:xfrm>
        </p:spPr>
        <p:txBody>
          <a:bodyPr>
            <a:noAutofit/>
          </a:bodyPr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B7A61-CC8B-ED7D-C36B-8997D91D4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909" y="2040467"/>
            <a:ext cx="3477885" cy="3870755"/>
          </a:xfrm>
        </p:spPr>
        <p:txBody>
          <a:bodyPr>
            <a:normAutofit/>
          </a:bodyPr>
          <a:lstStyle/>
          <a:p>
            <a:r>
              <a:rPr lang="en-US" dirty="0"/>
              <a:t>To have a cleaner dataset for our model to train I focused on data pre-processing.</a:t>
            </a:r>
          </a:p>
          <a:p>
            <a:r>
              <a:rPr lang="en-US" dirty="0"/>
              <a:t>I performed the following operations as part of pre-processing.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Null Check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Grouping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Datatype Casting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885922-4572-991A-5493-0011F021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19" y="2371529"/>
            <a:ext cx="3574553" cy="299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2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0C38-23B0-8FDD-972E-B8750304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14" y="623437"/>
            <a:ext cx="6242892" cy="741982"/>
          </a:xfrm>
        </p:spPr>
        <p:txBody>
          <a:bodyPr/>
          <a:lstStyle/>
          <a:p>
            <a:r>
              <a:rPr lang="en-US" dirty="0"/>
              <a:t>		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A6A67-43C7-8547-6523-E94898D7F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583" y="1714959"/>
            <a:ext cx="6591985" cy="37776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Performed Visualization of Data to understand the data better and visualize the different variables of the dataset.</a:t>
            </a:r>
          </a:p>
          <a:p>
            <a:r>
              <a:rPr lang="en-US" dirty="0"/>
              <a:t>Performed the following visualization: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 by job type.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 by marital status.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 by education.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 by contact type.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 with housing Loans.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 with Personal Loans.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Users by age.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Campaign Type.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Campaign Duration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68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0AE3-C38F-CF28-0A25-D81C875C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Visualization(Bar Plot)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0BB7DC-8EF5-3A5E-398A-E9162D79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4" y="1884056"/>
            <a:ext cx="2753988" cy="1920607"/>
          </a:xfrm>
          <a:prstGeom prst="rect">
            <a:avLst/>
          </a:prstGeom>
        </p:spPr>
      </p:pic>
      <p:pic>
        <p:nvPicPr>
          <p:cNvPr id="5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427951CB-61C6-A760-FF96-281857C4B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85" y="1905000"/>
            <a:ext cx="2585158" cy="1941254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4C1AFEB-5481-78A9-8A3F-A75BC260A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43" y="1905000"/>
            <a:ext cx="2748615" cy="1949124"/>
          </a:xfrm>
          <a:prstGeom prst="rect">
            <a:avLst/>
          </a:prstGeom>
        </p:spPr>
      </p:pic>
      <p:pic>
        <p:nvPicPr>
          <p:cNvPr id="7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9E5FB752-A1F2-A971-D73F-BA1814CDC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4" y="3787175"/>
            <a:ext cx="2806610" cy="2045249"/>
          </a:xfrm>
          <a:prstGeom prst="rect">
            <a:avLst/>
          </a:prstGeom>
        </p:spPr>
      </p:pic>
      <p:pic>
        <p:nvPicPr>
          <p:cNvPr id="8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2F3553F8-8697-E333-0F4B-100F9FA29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02" y="3841068"/>
            <a:ext cx="2516714" cy="1991356"/>
          </a:xfrm>
          <a:prstGeom prst="rect">
            <a:avLst/>
          </a:prstGeom>
        </p:spPr>
      </p:pic>
      <p:pic>
        <p:nvPicPr>
          <p:cNvPr id="9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4BE36DF5-CCC8-EC9F-978A-06E13523D0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16" y="3844219"/>
            <a:ext cx="2748615" cy="19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7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9759-119A-5D82-F761-7D4EA1C1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Visualization(Histogram)</a:t>
            </a:r>
          </a:p>
        </p:txBody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1589FF2E-9885-D75F-7BE3-6B46CCC62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70" y="1884956"/>
            <a:ext cx="3076030" cy="2319969"/>
          </a:xfrm>
          <a:prstGeom prst="rect">
            <a:avLst/>
          </a:prstGeom>
        </p:spPr>
      </p:pic>
      <p:pic>
        <p:nvPicPr>
          <p:cNvPr id="5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B06067D-8247-0455-153D-9D020050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786" y="1907754"/>
            <a:ext cx="2741323" cy="2297171"/>
          </a:xfrm>
          <a:prstGeom prst="rect">
            <a:avLst/>
          </a:prstGeom>
        </p:spPr>
      </p:pic>
      <p:pic>
        <p:nvPicPr>
          <p:cNvPr id="6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477D37-F945-784C-89EC-18EB81787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38" y="4279621"/>
            <a:ext cx="2741323" cy="23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7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7A48-4275-7F90-F42D-10532242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7A5C-B27F-1246-BBB4-6FAE0F5E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better train our model I focused on Feature Engineering.</a:t>
            </a:r>
          </a:p>
          <a:p>
            <a:r>
              <a:rPr lang="en-US" dirty="0"/>
              <a:t>I performed the following operations as part of Feature Engineering.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 err="1"/>
              <a:t>Upsampling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One-hot encoding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0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35C6-BEB9-A775-202D-FC839A14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932" y="557750"/>
            <a:ext cx="4925729" cy="12808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5517-E81E-7B6A-EBD8-2C36FA412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464" y="2342002"/>
            <a:ext cx="2771100" cy="217399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Performed data </a:t>
            </a:r>
            <a:r>
              <a:rPr lang="en-US" dirty="0" err="1">
                <a:solidFill>
                  <a:srgbClr val="000000"/>
                </a:solidFill>
              </a:rPr>
              <a:t>upsampling</a:t>
            </a:r>
            <a:r>
              <a:rPr lang="en-US" dirty="0">
                <a:solidFill>
                  <a:srgbClr val="000000"/>
                </a:solidFill>
              </a:rPr>
              <a:t> to handle imbalanced data.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4F0B19-7473-9EF1-3E5E-EE4CF8F1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44572"/>
            <a:ext cx="4088720" cy="45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5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AACE-EB36-063F-E257-E4D433B0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65" y="646143"/>
            <a:ext cx="4913523" cy="819100"/>
          </a:xfrm>
        </p:spPr>
        <p:txBody>
          <a:bodyPr>
            <a:normAutofit/>
          </a:bodyPr>
          <a:lstStyle/>
          <a:p>
            <a:r>
              <a:rPr lang="en-US" dirty="0"/>
              <a:t>One-hot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8F534-E5DD-B86D-75E8-F4B4F1B97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584" y="2409022"/>
            <a:ext cx="2936353" cy="1557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Performed one-hot encoding to convert categorical data to numerical values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6E369D-D524-8898-AB01-CA31FE161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58" y="1980920"/>
            <a:ext cx="4088720" cy="328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6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19A6-ACCE-AA73-5B75-72817D3B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407" y="646144"/>
            <a:ext cx="5508434" cy="973336"/>
          </a:xfrm>
        </p:spPr>
        <p:txBody>
          <a:bodyPr>
            <a:noAutofit/>
          </a:bodyPr>
          <a:lstStyle/>
          <a:p>
            <a:r>
              <a:rPr lang="en-US" dirty="0"/>
              <a:t>	Common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794A3-E77D-93DD-34DF-480A89AB3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159" y="1562471"/>
            <a:ext cx="3706557" cy="512476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</a:rPr>
              <a:t>Built common functions to have a cleaner and reusable code</a:t>
            </a: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000000"/>
                </a:solidFill>
              </a:rPr>
              <a:t>Fit_and_find_best_hyperparameter_GNB</a:t>
            </a:r>
            <a:r>
              <a:rPr lang="en-US" sz="1400" dirty="0">
                <a:solidFill>
                  <a:srgbClr val="000000"/>
                </a:solidFill>
              </a:rPr>
              <a:t>(), </a:t>
            </a:r>
            <a:r>
              <a:rPr lang="en-US" sz="1400" dirty="0" err="1">
                <a:solidFill>
                  <a:srgbClr val="000000"/>
                </a:solidFill>
              </a:rPr>
              <a:t>Fit_and_find_best_hyperparameter_DT</a:t>
            </a:r>
            <a:r>
              <a:rPr lang="en-US" sz="1400" dirty="0">
                <a:solidFill>
                  <a:srgbClr val="000000"/>
                </a:solidFill>
              </a:rPr>
              <a:t>(). </a:t>
            </a:r>
            <a:r>
              <a:rPr lang="en-US" sz="1400" dirty="0" err="1">
                <a:solidFill>
                  <a:srgbClr val="000000"/>
                </a:solidFill>
              </a:rPr>
              <a:t>Fit_and_find_best_hyperparameter_XGB</a:t>
            </a:r>
            <a:r>
              <a:rPr lang="en-US" sz="1400" dirty="0">
                <a:solidFill>
                  <a:srgbClr val="000000"/>
                </a:solidFill>
              </a:rPr>
              <a:t>() functions are used to find the best parameter and fit the specified model.</a:t>
            </a: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000000"/>
                </a:solidFill>
              </a:rPr>
              <a:t>Prediction_test</a:t>
            </a:r>
            <a:r>
              <a:rPr lang="en-US" sz="1400" dirty="0">
                <a:solidFill>
                  <a:srgbClr val="000000"/>
                </a:solidFill>
              </a:rPr>
              <a:t>() function is used to find the predictions of test data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</a:rPr>
              <a:t>Accuracy() function used to find the accuracy of model.</a:t>
            </a: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000000"/>
                </a:solidFill>
              </a:rPr>
              <a:t>Roc_auc</a:t>
            </a:r>
            <a:r>
              <a:rPr lang="en-US" sz="1400" dirty="0">
                <a:solidFill>
                  <a:srgbClr val="000000"/>
                </a:solidFill>
              </a:rPr>
              <a:t> curve is used to plot roc curve for the model</a:t>
            </a: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000000"/>
                </a:solidFill>
              </a:rPr>
              <a:t>Plot_confusion_matrix</a:t>
            </a:r>
            <a:r>
              <a:rPr lang="en-US" sz="1400" dirty="0">
                <a:solidFill>
                  <a:srgbClr val="000000"/>
                </a:solidFill>
              </a:rPr>
              <a:t>() function is used to show confusion matrix of the model</a:t>
            </a: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000000"/>
                </a:solidFill>
              </a:rPr>
              <a:t>Generate_classification_report</a:t>
            </a:r>
            <a:r>
              <a:rPr lang="en-US" sz="1400" dirty="0">
                <a:solidFill>
                  <a:srgbClr val="000000"/>
                </a:solidFill>
              </a:rPr>
              <a:t>() function is used to show </a:t>
            </a:r>
            <a:r>
              <a:rPr lang="en-US" sz="1400" dirty="0" err="1">
                <a:solidFill>
                  <a:srgbClr val="000000"/>
                </a:solidFill>
              </a:rPr>
              <a:t>cloassification</a:t>
            </a:r>
            <a:r>
              <a:rPr lang="en-US" sz="1400" dirty="0">
                <a:solidFill>
                  <a:srgbClr val="000000"/>
                </a:solidFill>
              </a:rPr>
              <a:t> report of the model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56F15-6228-419A-4E31-6D2769A42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399" y="1562471"/>
            <a:ext cx="3856387" cy="512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8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2AC-754B-961B-65BF-C2B3EAEF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900" y="414790"/>
            <a:ext cx="5827923" cy="8080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5F7C3-BF19-0B1F-A50D-7F9FA272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855" y="1222872"/>
            <a:ext cx="4043190" cy="536521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Assigned different values to the hyperparameters to find the best fit.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Param_grid_1 is the parameter grid for Gaussian Naïve bayes model which defines various hyperparameter values for </a:t>
            </a:r>
            <a:r>
              <a:rPr lang="en-US" dirty="0" err="1">
                <a:solidFill>
                  <a:srgbClr val="000000"/>
                </a:solidFill>
              </a:rPr>
              <a:t>var_smoothing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Param_grid_2 is the parameter grid for Decision Trees model which defines various hyperparameter values for </a:t>
            </a:r>
            <a:r>
              <a:rPr lang="en-US" dirty="0" err="1">
                <a:solidFill>
                  <a:srgbClr val="000000"/>
                </a:solidFill>
              </a:rPr>
              <a:t>criterion,max_depth,min_sample_leaf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dirty="0" err="1">
                <a:solidFill>
                  <a:srgbClr val="000000"/>
                </a:solidFill>
              </a:rPr>
              <a:t>min_samples_split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Param_grid_3 is the parameter grid for </a:t>
            </a:r>
            <a:r>
              <a:rPr lang="en-US" dirty="0" err="1">
                <a:solidFill>
                  <a:srgbClr val="000000"/>
                </a:solidFill>
              </a:rPr>
              <a:t>XGBoost</a:t>
            </a:r>
            <a:r>
              <a:rPr lang="en-US" dirty="0">
                <a:solidFill>
                  <a:srgbClr val="000000"/>
                </a:solidFill>
              </a:rPr>
              <a:t> model which defines various hyperparameter values for </a:t>
            </a:r>
            <a:r>
              <a:rPr lang="en-US" dirty="0" err="1">
                <a:solidFill>
                  <a:srgbClr val="000000"/>
                </a:solidFill>
              </a:rPr>
              <a:t>learning_rate,max_depth,min_child_weight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etc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45C259D-D3AB-81F0-2A6F-604D55EC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95" y="2291386"/>
            <a:ext cx="4056205" cy="20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1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2B68-36D5-1AFB-3FCB-B6D1FB34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5B8D6-9C45-8311-8517-2DAB3C60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trained my data with the following ML algorithms: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Gaussian Naïve Bayes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4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8C86-C273-90E0-AB51-26443A5C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			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700B2-2598-4740-CFC9-B64A10575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Banking has seen a lot of advancement in technology and application of ML algorithms.</a:t>
            </a:r>
          </a:p>
          <a:p>
            <a:r>
              <a:rPr lang="en-US" dirty="0"/>
              <a:t>One such application is Predictive analytics.</a:t>
            </a:r>
          </a:p>
          <a:p>
            <a:r>
              <a:rPr lang="en-US" dirty="0"/>
              <a:t>As part of this project, I am using predictive analytics to determine the likelihood of a Banking user signing up for a specific Banking campaign.</a:t>
            </a:r>
          </a:p>
          <a:p>
            <a:r>
              <a:rPr lang="en-US" dirty="0"/>
              <a:t>The product in focus is the Banking term deposit.</a:t>
            </a:r>
          </a:p>
          <a:p>
            <a:r>
              <a:rPr lang="en-US" dirty="0"/>
              <a:t>This predictive analysis will enable the Banks to focus on specific customers thus saving time and Money for the banks and increasing the efficiency of the campaign.</a:t>
            </a:r>
          </a:p>
        </p:txBody>
      </p:sp>
    </p:spTree>
    <p:extLst>
      <p:ext uri="{BB962C8B-B14F-4D97-AF65-F5344CB8AC3E}">
        <p14:creationId xmlns:p14="http://schemas.microsoft.com/office/powerpoint/2010/main" val="415036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7134-45D8-E198-99F2-9C74F58F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721" y="668370"/>
            <a:ext cx="7775124" cy="109902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	Gaussian Naïve Bayes (Training)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45F76-8A8C-61D8-02C3-45CB6D9AF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856" y="2316704"/>
            <a:ext cx="2957149" cy="3005258"/>
          </a:xfrm>
        </p:spPr>
        <p:txBody>
          <a:bodyPr>
            <a:normAutofit/>
          </a:bodyPr>
          <a:lstStyle/>
          <a:p>
            <a:r>
              <a:rPr lang="en-US" dirty="0"/>
              <a:t>Training the model on the Gaussian Naïve Bayes Algorithm by calling the '</a:t>
            </a:r>
            <a:r>
              <a:rPr lang="en-US" dirty="0" err="1"/>
              <a:t>fit_and_find_best_hyperparameter_GNB</a:t>
            </a:r>
            <a:r>
              <a:rPr lang="en-US" dirty="0"/>
              <a:t>’  function which finds the best hyperparameter and fits the model.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DD5FD0-EEBF-A190-8F0C-20DB3EA8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61504"/>
            <a:ext cx="4380807" cy="1357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98C29-A9B2-EEAB-2FD5-ED2CAA1D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42749"/>
            <a:ext cx="4490397" cy="10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7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E3A5-55BB-D715-151B-1615D941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569" y="624110"/>
            <a:ext cx="7631017" cy="730965"/>
          </a:xfrm>
        </p:spPr>
        <p:txBody>
          <a:bodyPr>
            <a:noAutofit/>
          </a:bodyPr>
          <a:lstStyle/>
          <a:p>
            <a:r>
              <a:rPr lang="en-US" dirty="0"/>
              <a:t>	 Gaussian Naïve Bayes (Testing)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36962-E608-8DE1-F2F6-16DE13955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280" y="1355075"/>
            <a:ext cx="6591985" cy="1028241"/>
          </a:xfrm>
        </p:spPr>
        <p:txBody>
          <a:bodyPr>
            <a:noAutofit/>
          </a:bodyPr>
          <a:lstStyle/>
          <a:p>
            <a:r>
              <a:rPr lang="en-US" dirty="0"/>
              <a:t>Running the model on test data to find out predictions and accuracy.</a:t>
            </a:r>
          </a:p>
          <a:p>
            <a:r>
              <a:rPr lang="en-US" dirty="0"/>
              <a:t>Accuracy of the model on test data is observed as 0.79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B996D-BFF7-3C20-11B7-D286C9CB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80" y="2752113"/>
            <a:ext cx="6668809" cy="386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79D2-6EAE-8209-531D-70D46851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1" y="724742"/>
            <a:ext cx="6731306" cy="53153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			Decision Tree (Training)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2FB0-DC63-3B21-DF86-F12760967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7614" y="2133600"/>
            <a:ext cx="2663716" cy="308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Training the model on the Decision Tree Algorithm by calling the '</a:t>
            </a:r>
            <a:r>
              <a:rPr lang="en-US" dirty="0" err="1">
                <a:solidFill>
                  <a:srgbClr val="000000"/>
                </a:solidFill>
              </a:rPr>
              <a:t>fit_and_find_best_hyperparameter_DT</a:t>
            </a:r>
            <a:r>
              <a:rPr lang="en-US" dirty="0">
                <a:solidFill>
                  <a:srgbClr val="000000"/>
                </a:solidFill>
              </a:rPr>
              <a:t>’  function which finds the best hyperparameter and fits the model.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D3BDE-4503-AAC1-21DB-42F29816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446" y="3961213"/>
            <a:ext cx="3959200" cy="554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B68B0-73AD-014F-C577-5702F799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446" y="3183299"/>
            <a:ext cx="3959200" cy="514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B1E5F-B37C-60EC-F039-D28BDEC1F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564" y="2569890"/>
            <a:ext cx="3959200" cy="2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4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DAB3-13F5-4889-F25E-AC662C74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53" y="697874"/>
            <a:ext cx="6621137" cy="7089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			 Decision Tree (Testing)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0C1C55-3988-2B29-9696-3EB74DC15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774" y="1661077"/>
            <a:ext cx="6342775" cy="1088322"/>
          </a:xfrm>
        </p:spPr>
        <p:txBody>
          <a:bodyPr>
            <a:noAutofit/>
          </a:bodyPr>
          <a:lstStyle/>
          <a:p>
            <a:r>
              <a:rPr lang="en-US" dirty="0"/>
              <a:t>Running the model on test data to find out predictions and accuracy.</a:t>
            </a:r>
          </a:p>
          <a:p>
            <a:r>
              <a:rPr lang="en-US" dirty="0"/>
              <a:t>Accuracy of the model on test data is observed as 0.82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4357E6-1166-CEDA-AC89-73971E98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74" y="3117774"/>
            <a:ext cx="6095409" cy="3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2A73-B299-950E-1B12-406EAFB5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475" y="618602"/>
            <a:ext cx="5513725" cy="830117"/>
          </a:xfrm>
        </p:spPr>
        <p:txBody>
          <a:bodyPr>
            <a:normAutofit/>
          </a:bodyPr>
          <a:lstStyle/>
          <a:p>
            <a:r>
              <a:rPr lang="en-US" dirty="0"/>
              <a:t>		</a:t>
            </a:r>
            <a:r>
              <a:rPr lang="en-US" dirty="0" err="1"/>
              <a:t>XGBoost</a:t>
            </a:r>
            <a:r>
              <a:rPr lang="en-US" dirty="0"/>
              <a:t> (Training)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239FA-85E7-71D7-1781-B482A0FD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958" y="2478794"/>
            <a:ext cx="3294042" cy="3338111"/>
          </a:xfrm>
        </p:spPr>
        <p:txBody>
          <a:bodyPr>
            <a:normAutofit/>
          </a:bodyPr>
          <a:lstStyle/>
          <a:p>
            <a:r>
              <a:rPr lang="en-US" dirty="0"/>
              <a:t>Training the model on the Decision Tree Algorithm by calling the '</a:t>
            </a:r>
            <a:r>
              <a:rPr lang="en-US" dirty="0" err="1"/>
              <a:t>fit_and_find_best_hyperparameter_XGB</a:t>
            </a:r>
            <a:r>
              <a:rPr lang="en-US" dirty="0"/>
              <a:t>’  function which finds the best hyperparameter and fits the model.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318B7-6F01-6F98-37DA-05E02072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769" y="3526924"/>
            <a:ext cx="4398928" cy="857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0E8C5-0684-CA31-94FD-FD5FFFDC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68" y="2842353"/>
            <a:ext cx="4365137" cy="3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3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02E6-30DD-8EB0-E32B-B5C500CC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</a:t>
            </a:r>
            <a:r>
              <a:rPr lang="en-US" dirty="0" err="1"/>
              <a:t>XGBoost</a:t>
            </a:r>
            <a:r>
              <a:rPr lang="en-US" dirty="0"/>
              <a:t> (Testing)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1B10D662-0C3C-8DA5-F6EF-DEF34E88E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881" y="1377108"/>
            <a:ext cx="6589199" cy="1203139"/>
          </a:xfrm>
        </p:spPr>
        <p:txBody>
          <a:bodyPr>
            <a:noAutofit/>
          </a:bodyPr>
          <a:lstStyle/>
          <a:p>
            <a:r>
              <a:rPr lang="en-US" dirty="0"/>
              <a:t>Running the model on test data to find out predictions and accuracy.</a:t>
            </a:r>
          </a:p>
          <a:p>
            <a:r>
              <a:rPr lang="en-US" dirty="0"/>
              <a:t>Accuracy of the model on test data is observed as 0.84</a:t>
            </a:r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A8950DB-5256-67B2-E3E5-35BA44D2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81" y="2745500"/>
            <a:ext cx="6591300" cy="36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8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F962-97CA-E95F-9F25-D73ADC4A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21" y="363972"/>
            <a:ext cx="7107855" cy="6662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			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B550-86FC-1BB3-1A5E-516DA024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122" y="1061127"/>
            <a:ext cx="3105579" cy="3231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Gaussian Naïve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36E99-D287-3F35-03A3-1D8BB595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21" y="1367226"/>
            <a:ext cx="2902580" cy="2698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58324-8E30-0433-AA84-4C08359C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40" y="1384288"/>
            <a:ext cx="2902579" cy="2698831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68D4FFC-6764-4FD1-C67E-240BDF12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150" y="4191528"/>
            <a:ext cx="3036433" cy="25673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464863-7E84-8884-78C1-7A97F41C7FF7}"/>
              </a:ext>
            </a:extLst>
          </p:cNvPr>
          <p:cNvSpPr txBox="1">
            <a:spLocks/>
          </p:cNvSpPr>
          <p:nvPr/>
        </p:nvSpPr>
        <p:spPr>
          <a:xfrm>
            <a:off x="5334397" y="1068854"/>
            <a:ext cx="3105579" cy="3231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400" dirty="0">
                <a:solidFill>
                  <a:srgbClr val="000000"/>
                </a:solidFill>
              </a:rPr>
              <a:t>		</a:t>
            </a:r>
            <a:r>
              <a:rPr lang="en-US" sz="1900" dirty="0">
                <a:solidFill>
                  <a:srgbClr val="000000"/>
                </a:solidFill>
              </a:rPr>
              <a:t>Decision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Tree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CC315E-2730-F934-AB92-E312064774AD}"/>
              </a:ext>
            </a:extLst>
          </p:cNvPr>
          <p:cNvSpPr txBox="1">
            <a:spLocks/>
          </p:cNvSpPr>
          <p:nvPr/>
        </p:nvSpPr>
        <p:spPr>
          <a:xfrm>
            <a:off x="3148514" y="3899526"/>
            <a:ext cx="3105579" cy="3231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400" dirty="0">
                <a:solidFill>
                  <a:srgbClr val="000000"/>
                </a:solidFill>
              </a:rPr>
              <a:t>			</a:t>
            </a:r>
            <a:r>
              <a:rPr lang="en-US" dirty="0" err="1">
                <a:solidFill>
                  <a:srgbClr val="000000"/>
                </a:solidFill>
              </a:rPr>
              <a:t>XGBoost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2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F695-73A9-E240-8B11-0EB211C31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620796"/>
          </a:xfrm>
        </p:spPr>
        <p:txBody>
          <a:bodyPr>
            <a:noAutofit/>
          </a:bodyPr>
          <a:lstStyle/>
          <a:p>
            <a:r>
              <a:rPr lang="en-US" dirty="0"/>
              <a:t>	CLASSIFICATION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F49F7-F5CF-5D21-15BD-FEB452FA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79989"/>
            <a:ext cx="4035616" cy="1987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83BFB-8BAF-7B6F-5C4F-0E175983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4" y="1789629"/>
            <a:ext cx="4035616" cy="196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52B6A-F14F-21B1-9EB4-8DF4C6CF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19" y="4636862"/>
            <a:ext cx="5175903" cy="162797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80F18A-6279-BEE4-2CA3-AFCBD429CF59}"/>
              </a:ext>
            </a:extLst>
          </p:cNvPr>
          <p:cNvSpPr txBox="1">
            <a:spLocks/>
          </p:cNvSpPr>
          <p:nvPr/>
        </p:nvSpPr>
        <p:spPr>
          <a:xfrm>
            <a:off x="983115" y="1375892"/>
            <a:ext cx="3105579" cy="323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rgbClr val="000000"/>
                </a:solidFill>
              </a:rPr>
              <a:t>	Gaussian Naïve Bayes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4FE02F-2BF6-87FA-4753-1A83A52B4EE3}"/>
              </a:ext>
            </a:extLst>
          </p:cNvPr>
          <p:cNvSpPr txBox="1">
            <a:spLocks/>
          </p:cNvSpPr>
          <p:nvPr/>
        </p:nvSpPr>
        <p:spPr>
          <a:xfrm>
            <a:off x="5404702" y="1371072"/>
            <a:ext cx="3105579" cy="323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rgbClr val="000000"/>
                </a:solidFill>
              </a:rPr>
              <a:t>		Decision Tree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E6D94-A206-9C49-4254-28BC31A17608}"/>
              </a:ext>
            </a:extLst>
          </p:cNvPr>
          <p:cNvSpPr txBox="1">
            <a:spLocks/>
          </p:cNvSpPr>
          <p:nvPr/>
        </p:nvSpPr>
        <p:spPr>
          <a:xfrm>
            <a:off x="3092426" y="4197495"/>
            <a:ext cx="3105579" cy="323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rgbClr val="000000"/>
                </a:solidFill>
              </a:rPr>
              <a:t>			</a:t>
            </a:r>
            <a:r>
              <a:rPr lang="en-US" dirty="0" err="1">
                <a:solidFill>
                  <a:srgbClr val="000000"/>
                </a:solidFill>
              </a:rPr>
              <a:t>XGBoost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92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3B6C-A0DC-74EC-CE8C-11F3159F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15" y="239516"/>
            <a:ext cx="6589199" cy="520648"/>
          </a:xfrm>
        </p:spPr>
        <p:txBody>
          <a:bodyPr>
            <a:noAutofit/>
          </a:bodyPr>
          <a:lstStyle/>
          <a:p>
            <a:r>
              <a:rPr lang="en-US" dirty="0"/>
              <a:t>		ROC &amp; AUC CURVE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460F04-513D-CEB0-13F5-9A530DFD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94" y="4235570"/>
            <a:ext cx="4061777" cy="2530926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F23DF37-A8FD-3F7A-F0FD-BE6F9783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08" y="1400397"/>
            <a:ext cx="4073034" cy="2412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71BA3-1A22-C5D5-78D5-D5E709BC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0" y="1416267"/>
            <a:ext cx="3940819" cy="24123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CEFF81-D3E0-5F35-582A-B68680E62028}"/>
              </a:ext>
            </a:extLst>
          </p:cNvPr>
          <p:cNvSpPr txBox="1">
            <a:spLocks/>
          </p:cNvSpPr>
          <p:nvPr/>
        </p:nvSpPr>
        <p:spPr>
          <a:xfrm>
            <a:off x="1060229" y="1040609"/>
            <a:ext cx="3105579" cy="323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rgbClr val="000000"/>
                </a:solidFill>
              </a:rPr>
              <a:t>	Gaussian Naïve Bayes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9E5AD-E935-309A-88EF-B7A7F40404C8}"/>
              </a:ext>
            </a:extLst>
          </p:cNvPr>
          <p:cNvSpPr txBox="1">
            <a:spLocks/>
          </p:cNvSpPr>
          <p:nvPr/>
        </p:nvSpPr>
        <p:spPr>
          <a:xfrm>
            <a:off x="5349535" y="1056420"/>
            <a:ext cx="3105579" cy="323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rgbClr val="000000"/>
                </a:solidFill>
              </a:rPr>
              <a:t>		Decision Tree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625E1C-3225-DF25-B1FB-FDE9C4622863}"/>
              </a:ext>
            </a:extLst>
          </p:cNvPr>
          <p:cNvSpPr txBox="1">
            <a:spLocks/>
          </p:cNvSpPr>
          <p:nvPr/>
        </p:nvSpPr>
        <p:spPr>
          <a:xfrm>
            <a:off x="3114460" y="3896406"/>
            <a:ext cx="3105579" cy="3231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400" dirty="0">
                <a:solidFill>
                  <a:srgbClr val="000000"/>
                </a:solidFill>
              </a:rPr>
              <a:t>			</a:t>
            </a:r>
            <a:r>
              <a:rPr lang="en-US" dirty="0" err="1">
                <a:solidFill>
                  <a:srgbClr val="000000"/>
                </a:solidFill>
              </a:rPr>
              <a:t>XGBoost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2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C2C3-D4DD-CC17-8D9C-16104400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86" y="613093"/>
            <a:ext cx="7124241" cy="747681"/>
          </a:xfrm>
        </p:spPr>
        <p:txBody>
          <a:bodyPr/>
          <a:lstStyle/>
          <a:p>
            <a:r>
              <a:rPr lang="en-US" dirty="0"/>
              <a:t>	ACCURACY COMPARISION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F342-8B1E-8B40-593C-27964555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227" y="1608463"/>
            <a:ext cx="7600548" cy="2886419"/>
          </a:xfrm>
        </p:spPr>
        <p:txBody>
          <a:bodyPr>
            <a:noAutofit/>
          </a:bodyPr>
          <a:lstStyle/>
          <a:p>
            <a:r>
              <a:rPr lang="en-US" dirty="0"/>
              <a:t>We observe the accuracy of the three models as follows: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Gaussian Naïve Bayes - 0.79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Decision Trees – 0.82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XGB – 0.89</a:t>
            </a:r>
          </a:p>
          <a:p>
            <a:r>
              <a:rPr lang="en-US" dirty="0"/>
              <a:t>From the results obtained we observe that XGB accuracy is higher compared to Decision tree and Gaussian Naïve Bayes models for this dataset.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D63DE2-8547-16F5-2C62-28E8379B4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63"/>
          <a:stretch/>
        </p:blipFill>
        <p:spPr>
          <a:xfrm>
            <a:off x="1344518" y="4340646"/>
            <a:ext cx="7533204" cy="22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32A5-E9AD-B45E-88AD-7FCE0DA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A479-E56F-5E89-162B-4A46DE4A8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project we have used the dataset from the the </a:t>
            </a:r>
            <a:r>
              <a:rPr lang="en-US" dirty="0">
                <a:hlinkClick r:id="rId2"/>
              </a:rPr>
              <a:t>UCI website</a:t>
            </a:r>
            <a:r>
              <a:rPr lang="en-US" dirty="0"/>
              <a:t>.</a:t>
            </a:r>
          </a:p>
          <a:p>
            <a:r>
              <a:rPr lang="en-US" dirty="0"/>
              <a:t>The data is related to the marketing campaign of the Bank.</a:t>
            </a:r>
          </a:p>
          <a:p>
            <a:r>
              <a:rPr lang="en-US" dirty="0"/>
              <a:t>The dataset contains 45211 records with 17 different variables.</a:t>
            </a:r>
          </a:p>
          <a:p>
            <a:r>
              <a:rPr lang="en-US" sz="1800" dirty="0"/>
              <a:t>The dataset consists of fields like Age, Job, Marital, Education, Balance, Housing, Loan, Contact, Month, Day, Target (desired target) etc.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C2C3-D4DD-CC17-8D9C-16104400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286" y="613093"/>
            <a:ext cx="7124241" cy="1280890"/>
          </a:xfrm>
        </p:spPr>
        <p:txBody>
          <a:bodyPr/>
          <a:lstStyle/>
          <a:p>
            <a:r>
              <a:rPr lang="en-US" dirty="0"/>
              <a:t>				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F342-8B1E-8B40-593C-27964555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85" y="1608463"/>
            <a:ext cx="7378489" cy="3448279"/>
          </a:xfrm>
        </p:spPr>
        <p:txBody>
          <a:bodyPr>
            <a:noAutofit/>
          </a:bodyPr>
          <a:lstStyle/>
          <a:p>
            <a:r>
              <a:rPr lang="en-US" dirty="0"/>
              <a:t>From our project we can effectively show the application of ML Algorithms in the Banking Sector.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are able to successfully predict the likelihood of a specific customer signing up for a campaign with high accuracy.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Banks can use this project to efficiently target the Banking Users that have a higher probability to sign up for the term deposit campaign thus having a more effective, efficient and focus driven process.</a:t>
            </a:r>
          </a:p>
        </p:txBody>
      </p:sp>
    </p:spTree>
    <p:extLst>
      <p:ext uri="{BB962C8B-B14F-4D97-AF65-F5344CB8AC3E}">
        <p14:creationId xmlns:p14="http://schemas.microsoft.com/office/powerpoint/2010/main" val="347029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0A2D-3E69-0908-5BB8-99981ED6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741" y="3380033"/>
            <a:ext cx="3643182" cy="1020226"/>
          </a:xfrm>
        </p:spPr>
        <p:txBody>
          <a:bodyPr vert="horz" lIns="91440" tIns="45720" rIns="91440" bIns="45720" rtlCol="0" anchor="b">
            <a:prstTxWarp prst="textArchDown">
              <a:avLst>
                <a:gd name="adj" fmla="val 2448896"/>
              </a:avLst>
            </a:prstTxWarp>
            <a:noAutofit/>
          </a:bodyPr>
          <a:lstStyle/>
          <a:p>
            <a:r>
              <a:rPr lang="en-US" sz="820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632160A0-DD0E-02F7-49AA-87D6FC837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6210" y="629063"/>
            <a:ext cx="360273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2E2E-82BD-6199-FC30-375EB858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381738"/>
            <a:ext cx="6589199" cy="6207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TOOLS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3D9E-2F59-0203-C07B-F32F5DD90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01" y="1143369"/>
            <a:ext cx="6591985" cy="5593445"/>
          </a:xfrm>
        </p:spPr>
        <p:txBody>
          <a:bodyPr>
            <a:noAutofit/>
          </a:bodyPr>
          <a:lstStyle/>
          <a:p>
            <a:r>
              <a:rPr lang="en-US" b="1" dirty="0"/>
              <a:t>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NumPy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Scikit-Learn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Machine Learning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Gaussian Naïve Bayes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(Extreme Gradient Boost)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Storage Service(S3)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Identity and Access Management(IAM)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Sagemaker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7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19A3-84C1-048D-FC3D-1017D561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PROJECT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41CF9-2F6B-9BB8-B457-0997C6463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01" y="1648857"/>
            <a:ext cx="6683566" cy="4487537"/>
          </a:xfrm>
        </p:spPr>
        <p:txBody>
          <a:bodyPr>
            <a:noAutofit/>
          </a:bodyPr>
          <a:lstStyle/>
          <a:p>
            <a:r>
              <a:rPr lang="en-US" dirty="0"/>
              <a:t>Platform Setup</a:t>
            </a:r>
          </a:p>
          <a:p>
            <a:r>
              <a:rPr lang="en-US" dirty="0"/>
              <a:t>Data Loading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 Training</a:t>
            </a:r>
          </a:p>
          <a:p>
            <a:r>
              <a:rPr lang="en-US" dirty="0"/>
              <a:t>Model Prediction</a:t>
            </a:r>
          </a:p>
          <a:p>
            <a:r>
              <a:rPr lang="en-US" dirty="0"/>
              <a:t>ROC and AUC Curve</a:t>
            </a:r>
          </a:p>
          <a:p>
            <a:r>
              <a:rPr lang="en-US" dirty="0"/>
              <a:t>Confusion Matrix</a:t>
            </a:r>
          </a:p>
          <a:p>
            <a:r>
              <a:rPr lang="en-US" dirty="0"/>
              <a:t>Classification Report</a:t>
            </a:r>
          </a:p>
          <a:p>
            <a:r>
              <a:rPr lang="en-US" dirty="0"/>
              <a:t>Accuracy Comparison</a:t>
            </a:r>
          </a:p>
        </p:txBody>
      </p:sp>
    </p:spTree>
    <p:extLst>
      <p:ext uri="{BB962C8B-B14F-4D97-AF65-F5344CB8AC3E}">
        <p14:creationId xmlns:p14="http://schemas.microsoft.com/office/powerpoint/2010/main" val="88240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954B-4BBB-01D2-B91C-18C8608E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PLATFORM SETUP (AWS)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634B-B43A-AD2A-4F19-C4024533B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01" y="1905000"/>
            <a:ext cx="6591985" cy="3777622"/>
          </a:xfrm>
        </p:spPr>
        <p:txBody>
          <a:bodyPr/>
          <a:lstStyle/>
          <a:p>
            <a:r>
              <a:rPr lang="en-US" dirty="0"/>
              <a:t>We built our project in the Amazon Web Services Cloud.</a:t>
            </a:r>
          </a:p>
          <a:p>
            <a:r>
              <a:rPr lang="en-US" dirty="0"/>
              <a:t>To run our ML algorithms in the cloud we performed the following setup: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an IAM Role to provide the required access and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Setup AWS S3 Bucket and upload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Setup the </a:t>
            </a:r>
            <a:r>
              <a:rPr lang="en-US" dirty="0" err="1"/>
              <a:t>Sagemaker</a:t>
            </a:r>
            <a:r>
              <a:rPr lang="en-US" dirty="0"/>
              <a:t> domain and create a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 the </a:t>
            </a:r>
            <a:r>
              <a:rPr lang="en-US" dirty="0" err="1"/>
              <a:t>Sagemaker</a:t>
            </a:r>
            <a:r>
              <a:rPr lang="en-US" dirty="0"/>
              <a:t> Studio and execute the jobs. </a:t>
            </a:r>
          </a:p>
        </p:txBody>
      </p:sp>
    </p:spTree>
    <p:extLst>
      <p:ext uri="{BB962C8B-B14F-4D97-AF65-F5344CB8AC3E}">
        <p14:creationId xmlns:p14="http://schemas.microsoft.com/office/powerpoint/2010/main" val="32891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D798-44D6-52B7-F6A8-EC4249C6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73" y="712292"/>
            <a:ext cx="7961222" cy="792119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	IAM Role &amp; S3 Bucket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9941F5-5E0E-AB62-881A-0E6AAEF9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646" y="2130161"/>
            <a:ext cx="3105579" cy="3777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Creating an IAM Role to provide the required access and permissions.</a:t>
            </a:r>
          </a:p>
          <a:p>
            <a:r>
              <a:rPr lang="en-US" dirty="0">
                <a:solidFill>
                  <a:srgbClr val="000000"/>
                </a:solidFill>
              </a:rPr>
              <a:t>Setting up AWS S3 Bucket to upload the dataset for loading the data.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BDEEF6-03A2-9C83-BB4A-A7FA2A4C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04411"/>
            <a:ext cx="4088720" cy="2514561"/>
          </a:xfrm>
          <a:prstGeom prst="rect">
            <a:avLst/>
          </a:prstGeom>
        </p:spPr>
      </p:pic>
      <p:pic>
        <p:nvPicPr>
          <p:cNvPr id="5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ED7539C-FEAC-41AB-7AF4-C46DDA991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85843"/>
            <a:ext cx="4088720" cy="14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5A7B-1F1A-50D1-3927-082EC6A5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510" y="624110"/>
            <a:ext cx="5884196" cy="4664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Sagemaker</a:t>
            </a:r>
            <a:r>
              <a:rPr lang="en-US" dirty="0"/>
              <a:t> Studio Setup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25999E-D640-91F2-79E9-666474A2E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644" y="2306582"/>
            <a:ext cx="3276958" cy="3777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Creating the </a:t>
            </a:r>
            <a:r>
              <a:rPr lang="en-US" dirty="0" err="1">
                <a:solidFill>
                  <a:srgbClr val="000000"/>
                </a:solidFill>
              </a:rPr>
              <a:t>Sagemaker</a:t>
            </a:r>
            <a:r>
              <a:rPr lang="en-US" dirty="0">
                <a:solidFill>
                  <a:srgbClr val="000000"/>
                </a:solidFill>
              </a:rPr>
              <a:t> domain and user.</a:t>
            </a:r>
          </a:p>
          <a:p>
            <a:r>
              <a:rPr lang="en-US" dirty="0">
                <a:solidFill>
                  <a:srgbClr val="000000"/>
                </a:solidFill>
              </a:rPr>
              <a:t>Running the ML Algorithms on </a:t>
            </a:r>
            <a:r>
              <a:rPr lang="en-US" dirty="0" err="1">
                <a:solidFill>
                  <a:srgbClr val="000000"/>
                </a:solidFill>
              </a:rPr>
              <a:t>Sagemaker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4DEA50-98C2-89AC-BB34-776A469B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603" y="1319122"/>
            <a:ext cx="4702194" cy="1974921"/>
          </a:xfrm>
          <a:prstGeom prst="rect">
            <a:avLst/>
          </a:prstGeom>
        </p:spPr>
      </p:pic>
      <p:pic>
        <p:nvPicPr>
          <p:cNvPr id="5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B6723E-CB01-3866-B9E6-566D6B8FA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02" y="3610978"/>
            <a:ext cx="4702195" cy="19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2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8156-03AF-DE48-2736-6C130D59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856" y="580042"/>
            <a:ext cx="5066158" cy="620797"/>
          </a:xfrm>
        </p:spPr>
        <p:txBody>
          <a:bodyPr>
            <a:noAutofit/>
          </a:bodyPr>
          <a:lstStyle/>
          <a:p>
            <a:r>
              <a:rPr lang="en-US" dirty="0"/>
              <a:t>		DATA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07D2A-1BD6-7D76-10E3-6E704431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225" y="2298852"/>
            <a:ext cx="3040068" cy="10172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Importing the required Libraries and Loading the data.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E9FE8B8-7601-E2F0-78FD-00248184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5" r="35561" b="2"/>
          <a:stretch/>
        </p:blipFill>
        <p:spPr>
          <a:xfrm>
            <a:off x="4244238" y="1398537"/>
            <a:ext cx="4622740" cy="524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2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7478</TotalTime>
  <Words>1207</Words>
  <Application>Microsoft Macintosh PowerPoint</Application>
  <PresentationFormat>On-screen Show (4:3)</PresentationFormat>
  <Paragraphs>144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Symbol</vt:lpstr>
      <vt:lpstr>Times New Roman</vt:lpstr>
      <vt:lpstr>Wingdings 3</vt:lpstr>
      <vt:lpstr>Wisp</vt:lpstr>
      <vt:lpstr>Banking Campaign predictive Analytics</vt:lpstr>
      <vt:lpstr>   INTRODUCTION</vt:lpstr>
      <vt:lpstr>    DATASET</vt:lpstr>
      <vt:lpstr>TOOLS AND TECHNOLOGY</vt:lpstr>
      <vt:lpstr>  PROJECT FLOW</vt:lpstr>
      <vt:lpstr> PLATFORM SETUP (AWS)</vt:lpstr>
      <vt:lpstr> IAM Role &amp; S3 Bucket</vt:lpstr>
      <vt:lpstr>Sagemaker Studio Setup</vt:lpstr>
      <vt:lpstr>  DATA LOADING</vt:lpstr>
      <vt:lpstr>DATA PRE-PROCESSING</vt:lpstr>
      <vt:lpstr>  DATA VISUALIZATION</vt:lpstr>
      <vt:lpstr> Visualization(Bar Plot)</vt:lpstr>
      <vt:lpstr>  Visualization(Histogram)</vt:lpstr>
      <vt:lpstr> FEATURE ENGINEERING</vt:lpstr>
      <vt:lpstr>Data UpSampling</vt:lpstr>
      <vt:lpstr>One-hot Encoding</vt:lpstr>
      <vt:lpstr> Common Functions</vt:lpstr>
      <vt:lpstr>Hyperparameter Tuning</vt:lpstr>
      <vt:lpstr>    ML MODELS</vt:lpstr>
      <vt:lpstr> Gaussian Naïve Bayes (Training)</vt:lpstr>
      <vt:lpstr>  Gaussian Naïve Bayes (Testing)</vt:lpstr>
      <vt:lpstr>   Decision Tree (Training)</vt:lpstr>
      <vt:lpstr>    Decision Tree (Testing)</vt:lpstr>
      <vt:lpstr>  XGBoost (Training)</vt:lpstr>
      <vt:lpstr>   XGBoost (Testing)</vt:lpstr>
      <vt:lpstr>   CONFUSION MATRIX</vt:lpstr>
      <vt:lpstr> CLASSIFICATION REPORT</vt:lpstr>
      <vt:lpstr>  ROC &amp; AUC CURVE</vt:lpstr>
      <vt:lpstr> ACCURACY COMPARISION</vt:lpstr>
      <vt:lpstr>   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Campaign predictive Analytics</dc:title>
  <dc:creator>Haveeshya Kandhiraju</dc:creator>
  <cp:lastModifiedBy>Haveeshya Kandhiraju</cp:lastModifiedBy>
  <cp:revision>12</cp:revision>
  <dcterms:created xsi:type="dcterms:W3CDTF">2023-11-25T20:22:33Z</dcterms:created>
  <dcterms:modified xsi:type="dcterms:W3CDTF">2023-12-09T01:44:47Z</dcterms:modified>
</cp:coreProperties>
</file>